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comments/comment1.xml" ContentType="application/vnd.openxmlformats-officedocument.presentationml.comments+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ISHAY JAIN 5209" initials="AJ5" lastIdx="1" clrIdx="0">
    <p:extLst>
      <p:ext uri="{19B8F6BF-5375-455C-9EA6-DF929625EA0E}">
        <p15:presenceInfo xmlns:p15="http://schemas.microsoft.com/office/powerpoint/2012/main" userId="S::5209@stthomasmeerut.com::cc6fa2e0-76bb-4429-a01b-b0c8b060f9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85" d="100"/>
          <a:sy n="85" d="100"/>
        </p:scale>
        <p:origin x="590" y="6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05-31T23:36:49.906"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31/05/2024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31/05/2024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5" Type="http://schemas.openxmlformats.org/officeDocument/2006/relationships/comments" Target="../comments/comment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Atishay Jain</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10314" y="48673"/>
            <a:ext cx="11386134" cy="1231106"/>
          </a:xfrm>
        </p:spPr>
        <p:txBody>
          <a:bodyPr/>
          <a:lstStyle/>
          <a:p>
            <a:r>
              <a:rPr lang="en-US" sz="4000" dirty="0">
                <a:solidFill>
                  <a:schemeClr val="bg1"/>
                </a:solidFill>
              </a:rPr>
              <a:t>Exploratory data analysis (</a:t>
            </a:r>
            <a:r>
              <a:rPr lang="en-US" sz="4000" dirty="0" err="1">
                <a:solidFill>
                  <a:schemeClr val="bg1"/>
                </a:solidFill>
              </a:rPr>
              <a:t>eda</a:t>
            </a:r>
            <a:r>
              <a:rPr lang="en-US" sz="4000" dirty="0">
                <a:solidFill>
                  <a:schemeClr val="bg1"/>
                </a:solidFill>
              </a:rPr>
              <a:t>) – </a:t>
            </a:r>
            <a:r>
              <a:rPr lang="en-US" sz="4000"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4294967295"/>
          </p:nvPr>
        </p:nvSpPr>
        <p:spPr>
          <a:xfrm>
            <a:off x="118739" y="1423856"/>
            <a:ext cx="3455988" cy="838200"/>
          </a:xfrm>
        </p:spPr>
        <p:txBody>
          <a:bodyPr/>
          <a:lstStyle/>
          <a:p>
            <a:r>
              <a:rPr lang="en-GB" dirty="0">
                <a:solidFill>
                  <a:schemeClr val="accent2"/>
                </a:solidFill>
              </a:rPr>
              <a:t>SCATTER CHARTS</a:t>
            </a: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4294967295"/>
          </p:nvPr>
        </p:nvSpPr>
        <p:spPr>
          <a:xfrm>
            <a:off x="8734425" y="1327150"/>
            <a:ext cx="3457575" cy="838200"/>
          </a:xfrm>
        </p:spPr>
        <p:txBody>
          <a:bodyPr/>
          <a:lstStyle/>
          <a:p>
            <a:r>
              <a:rPr lang="en-GB" dirty="0">
                <a:solidFill>
                  <a:schemeClr val="accent2"/>
                </a:solidFill>
              </a:rPr>
              <a:t>BAR CHART</a:t>
            </a: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4294967295"/>
          </p:nvPr>
        </p:nvSpPr>
        <p:spPr>
          <a:xfrm>
            <a:off x="4066746" y="1353376"/>
            <a:ext cx="8112224" cy="838200"/>
          </a:xfrm>
        </p:spPr>
        <p:txBody>
          <a:bodyPr/>
          <a:lstStyle/>
          <a:p>
            <a:r>
              <a:rPr lang="en-GB" dirty="0">
                <a:solidFill>
                  <a:schemeClr val="accent2"/>
                </a:solidFill>
              </a:rPr>
              <a:t>LINE CHARTS</a:t>
            </a:r>
          </a:p>
        </p:txBody>
      </p:sp>
      <p:sp>
        <p:nvSpPr>
          <p:cNvPr id="39" name="Freeform: Shape 38">
            <a:extLst>
              <a:ext uri="{FF2B5EF4-FFF2-40B4-BE49-F238E27FC236}">
                <a16:creationId xmlns:a16="http://schemas.microsoft.com/office/drawing/2014/main" id="{01221B71-29C8-4301-9C0F-51C64AF002E3}"/>
              </a:ext>
            </a:extLst>
          </p:cNvPr>
          <p:cNvSpPr/>
          <p:nvPr/>
        </p:nvSpPr>
        <p:spPr>
          <a:xfrm>
            <a:off x="479376" y="2029981"/>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921832" y="2597034"/>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821109" y="237749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1050379" y="244788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712334" y="253183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667517" y="2326557"/>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1005562" y="2321857"/>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818092" y="213409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9016953" y="1796402"/>
            <a:ext cx="884912" cy="978208"/>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9192344" y="2174946"/>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9439308" y="1901664"/>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9672275" y="2183122"/>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4334057" y="1974022"/>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4478107" y="2228154"/>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dirty="0"/>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4083391"/>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8256240" y="4083391"/>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4020720" y="4083391"/>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
        <p:nvSpPr>
          <p:cNvPr id="13" name="Subtitle 12">
            <a:extLst>
              <a:ext uri="{FF2B5EF4-FFF2-40B4-BE49-F238E27FC236}">
                <a16:creationId xmlns:a16="http://schemas.microsoft.com/office/drawing/2014/main" id="{8C34FA35-A162-6922-E23E-E05D49AA6FB1}"/>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263352" y="260648"/>
            <a:ext cx="11386134" cy="615553"/>
          </a:xfrm>
        </p:spPr>
        <p:txBody>
          <a:bodyPr/>
          <a:lstStyle/>
          <a:p>
            <a:r>
              <a:rPr lang="en-US" sz="4000" dirty="0"/>
              <a:t>Exploratory data analysis (eda) – </a:t>
            </a:r>
            <a:r>
              <a:rPr lang="en-US" sz="4000"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404813" y="1402903"/>
            <a:ext cx="11379200" cy="307777"/>
          </a:xfrm>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335360" y="332656"/>
            <a:ext cx="11386134" cy="677108"/>
          </a:xfrm>
        </p:spPr>
        <p:txBody>
          <a:bodyPr/>
          <a:lstStyle/>
          <a:p>
            <a:r>
              <a:rPr lang="en-US" sz="4400" dirty="0"/>
              <a:t>Geospatial analysis – </a:t>
            </a:r>
            <a:r>
              <a:rPr lang="en-US" sz="4400"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335360" y="1124744"/>
            <a:ext cx="11379200" cy="4893647"/>
          </a:xfrm>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solidFill>
                  <a:schemeClr val="bg1"/>
                </a:solidFill>
              </a:rPr>
              <a:t>Initialise the map using a Folium </a:t>
            </a:r>
            <a:r>
              <a:rPr lang="en-GB" sz="1200" dirty="0">
                <a:solidFill>
                  <a:schemeClr val="bg1"/>
                </a:solidFill>
                <a:latin typeface="Consolas" panose="020B0609020204030204" pitchFamily="49" charset="0"/>
              </a:rPr>
              <a:t>Map</a:t>
            </a:r>
            <a:r>
              <a:rPr lang="en-GB" sz="1200" dirty="0">
                <a:solidFill>
                  <a:schemeClr val="bg1"/>
                </a:solidFill>
              </a:rPr>
              <a:t> object</a:t>
            </a:r>
          </a:p>
          <a:p>
            <a:pPr marL="647700" lvl="2" indent="-285750"/>
            <a:r>
              <a:rPr lang="en-GB" sz="1200" dirty="0">
                <a:solidFill>
                  <a:schemeClr val="bg1"/>
                </a:solidFill>
              </a:rPr>
              <a:t>Add a </a:t>
            </a:r>
            <a:r>
              <a:rPr lang="en-GB" sz="1200" dirty="0" err="1">
                <a:solidFill>
                  <a:schemeClr val="accent1">
                    <a:lumMod val="60000"/>
                    <a:lumOff val="40000"/>
                  </a:schemeClr>
                </a:solidFill>
                <a:latin typeface="Consolas" panose="020B0609020204030204" pitchFamily="49" charset="0"/>
              </a:rPr>
              <a:t>folium.Circle</a:t>
            </a:r>
            <a:r>
              <a:rPr lang="en-GB" sz="1200" dirty="0">
                <a:solidFill>
                  <a:schemeClr val="accent1">
                    <a:lumMod val="60000"/>
                    <a:lumOff val="40000"/>
                  </a:schemeClr>
                </a:solidFill>
              </a:rPr>
              <a:t> </a:t>
            </a:r>
            <a:r>
              <a:rPr lang="en-GB" sz="1200" dirty="0">
                <a:solidFill>
                  <a:schemeClr val="bg1"/>
                </a:solidFill>
              </a:rPr>
              <a:t>and </a:t>
            </a:r>
            <a:r>
              <a:rPr lang="en-GB" sz="1200" dirty="0" err="1">
                <a:solidFill>
                  <a:schemeClr val="accent1">
                    <a:lumMod val="60000"/>
                    <a:lumOff val="40000"/>
                  </a:schemeClr>
                </a:solidFill>
                <a:latin typeface="Consolas" panose="020B0609020204030204" pitchFamily="49" charset="0"/>
              </a:rPr>
              <a:t>folium.Marker</a:t>
            </a:r>
            <a:r>
              <a:rPr lang="en-GB" sz="1200" dirty="0">
                <a:solidFill>
                  <a:schemeClr val="accent1">
                    <a:lumMod val="60000"/>
                    <a:lumOff val="40000"/>
                  </a:schemeClr>
                </a:solidFill>
              </a:rPr>
              <a:t> </a:t>
            </a:r>
            <a:r>
              <a:rPr lang="en-GB" sz="1200" dirty="0">
                <a:solidFill>
                  <a:schemeClr val="bg1"/>
                </a:solidFill>
              </a:rPr>
              <a:t>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solidFill>
                  <a:schemeClr val="bg1"/>
                </a:solidFill>
              </a:rPr>
              <a:t>As many launches have the same coordinates, it makes sense to cluster them together. </a:t>
            </a:r>
          </a:p>
          <a:p>
            <a:pPr marL="647700" lvl="2" indent="-285750"/>
            <a:r>
              <a:rPr lang="en-GB" sz="1200" dirty="0">
                <a:solidFill>
                  <a:schemeClr val="bg1"/>
                </a:solidFill>
              </a:rPr>
              <a:t>Before clustering them, assign a marker colour of successful (class = 1) as green, and failed (class = 0) as red.</a:t>
            </a:r>
          </a:p>
          <a:p>
            <a:pPr marL="647700" lvl="2" indent="-285750"/>
            <a:r>
              <a:rPr lang="en-GB" sz="1200" dirty="0">
                <a:solidFill>
                  <a:schemeClr val="bg1"/>
                </a:solidFill>
              </a:rPr>
              <a:t>To put the launches into clusters, for each launch, add a </a:t>
            </a:r>
            <a:r>
              <a:rPr lang="en-GB" sz="1200" dirty="0" err="1">
                <a:solidFill>
                  <a:schemeClr val="accent1">
                    <a:lumMod val="60000"/>
                    <a:lumOff val="40000"/>
                  </a:schemeClr>
                </a:solidFill>
                <a:latin typeface="Consolas" panose="020B0609020204030204" pitchFamily="49" charset="0"/>
              </a:rPr>
              <a:t>folium.Marker</a:t>
            </a:r>
            <a:r>
              <a:rPr lang="en-GB" sz="1200" dirty="0">
                <a:solidFill>
                  <a:schemeClr val="accent1">
                    <a:lumMod val="60000"/>
                    <a:lumOff val="40000"/>
                  </a:schemeClr>
                </a:solidFill>
              </a:rPr>
              <a:t> </a:t>
            </a:r>
            <a:r>
              <a:rPr lang="en-GB" sz="1200" dirty="0">
                <a:solidFill>
                  <a:schemeClr val="bg1"/>
                </a:solidFill>
              </a:rPr>
              <a:t>to the </a:t>
            </a:r>
            <a:r>
              <a:rPr lang="en-GB" sz="1200" dirty="0" err="1">
                <a:solidFill>
                  <a:schemeClr val="accent1">
                    <a:lumMod val="60000"/>
                    <a:lumOff val="40000"/>
                  </a:schemeClr>
                </a:solidFill>
                <a:latin typeface="Consolas" panose="020B0609020204030204" pitchFamily="49" charset="0"/>
              </a:rPr>
              <a:t>MarkerCluster</a:t>
            </a:r>
            <a:r>
              <a:rPr lang="en-GB" sz="1200" dirty="0">
                <a:solidFill>
                  <a:schemeClr val="accent1">
                    <a:lumMod val="60000"/>
                    <a:lumOff val="40000"/>
                  </a:schemeClr>
                </a:solidFill>
                <a:latin typeface="Consolas" panose="020B0609020204030204" pitchFamily="49" charset="0"/>
              </a:rPr>
              <a:t>()</a:t>
            </a:r>
            <a:r>
              <a:rPr lang="en-GB" sz="1200" dirty="0">
                <a:solidFill>
                  <a:schemeClr val="accent1">
                    <a:lumMod val="60000"/>
                    <a:lumOff val="40000"/>
                  </a:schemeClr>
                </a:solidFill>
              </a:rPr>
              <a:t> </a:t>
            </a:r>
            <a:r>
              <a:rPr lang="en-GB" sz="1200" dirty="0">
                <a:solidFill>
                  <a:schemeClr val="bg1"/>
                </a:solidFill>
              </a:rPr>
              <a:t>object.</a:t>
            </a:r>
          </a:p>
          <a:p>
            <a:pPr marL="647700" lvl="2" indent="-285750"/>
            <a:r>
              <a:rPr lang="en-GB" sz="1200" dirty="0">
                <a:solidFill>
                  <a:schemeClr val="bg1"/>
                </a:solidFill>
              </a:rPr>
              <a:t>Create an icon as a text label, assigning the </a:t>
            </a:r>
            <a:r>
              <a:rPr lang="en-GB" sz="1200" dirty="0" err="1">
                <a:solidFill>
                  <a:schemeClr val="accent1">
                    <a:lumMod val="60000"/>
                    <a:lumOff val="40000"/>
                  </a:schemeClr>
                </a:solidFill>
                <a:latin typeface="Consolas" panose="020B0609020204030204" pitchFamily="49" charset="0"/>
              </a:rPr>
              <a:t>icon_color</a:t>
            </a:r>
            <a:r>
              <a:rPr lang="en-GB" sz="1200" dirty="0">
                <a:solidFill>
                  <a:schemeClr val="accent1">
                    <a:lumMod val="60000"/>
                    <a:lumOff val="40000"/>
                  </a:schemeClr>
                </a:solidFill>
                <a:latin typeface="Consolas" panose="020B0609020204030204" pitchFamily="49" charset="0"/>
              </a:rPr>
              <a:t> </a:t>
            </a:r>
            <a:r>
              <a:rPr lang="en-GB" sz="1200" dirty="0">
                <a:solidFill>
                  <a:schemeClr val="bg1"/>
                </a:solidFill>
              </a:rPr>
              <a:t>as the </a:t>
            </a:r>
            <a:r>
              <a:rPr lang="en-GB" sz="1200" dirty="0" err="1">
                <a:solidFill>
                  <a:schemeClr val="accent1">
                    <a:lumMod val="60000"/>
                    <a:lumOff val="40000"/>
                  </a:schemeClr>
                </a:solidFill>
                <a:latin typeface="Consolas" panose="020B0609020204030204" pitchFamily="49" charset="0"/>
              </a:rPr>
              <a:t>marker_colour</a:t>
            </a:r>
            <a:r>
              <a:rPr lang="en-GB" sz="1200" dirty="0">
                <a:solidFill>
                  <a:schemeClr val="accent1">
                    <a:lumMod val="60000"/>
                    <a:lumOff val="40000"/>
                  </a:schemeClr>
                </a:solidFill>
              </a:rPr>
              <a:t> </a:t>
            </a:r>
            <a:r>
              <a:rPr lang="en-GB" sz="1200" dirty="0">
                <a:solidFill>
                  <a:schemeClr val="bg1"/>
                </a:solidFill>
              </a:rPr>
              <a:t>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solidFill>
                  <a:schemeClr val="bg1"/>
                </a:solidFill>
              </a:rPr>
              <a:t>To explore the proximities of launch sites, calculations of distances between points can be made using the </a:t>
            </a:r>
            <a:r>
              <a:rPr lang="en-GB" sz="1200" dirty="0">
                <a:solidFill>
                  <a:schemeClr val="bg1"/>
                </a:solidFill>
                <a:latin typeface="Consolas" panose="020B0609020204030204" pitchFamily="49" charset="0"/>
              </a:rPr>
              <a:t>Lat</a:t>
            </a:r>
            <a:r>
              <a:rPr lang="en-GB" sz="1200" dirty="0">
                <a:solidFill>
                  <a:schemeClr val="bg1"/>
                </a:solidFill>
              </a:rPr>
              <a:t> and </a:t>
            </a:r>
            <a:r>
              <a:rPr lang="en-GB" sz="1200" dirty="0">
                <a:solidFill>
                  <a:schemeClr val="bg1"/>
                </a:solidFill>
                <a:latin typeface="Consolas" panose="020B0609020204030204" pitchFamily="49" charset="0"/>
              </a:rPr>
              <a:t>Long</a:t>
            </a:r>
            <a:r>
              <a:rPr lang="en-GB" sz="1200" dirty="0">
                <a:solidFill>
                  <a:schemeClr val="bg1"/>
                </a:solidFill>
              </a:rPr>
              <a:t> values.</a:t>
            </a:r>
          </a:p>
          <a:p>
            <a:pPr marL="647700" lvl="2" indent="-285750"/>
            <a:r>
              <a:rPr lang="en-GB" sz="1200" dirty="0">
                <a:solidFill>
                  <a:schemeClr val="bg1"/>
                </a:solidFill>
              </a:rPr>
              <a:t>After marking a point using the </a:t>
            </a:r>
            <a:r>
              <a:rPr lang="en-GB" sz="1200" dirty="0">
                <a:solidFill>
                  <a:schemeClr val="bg1"/>
                </a:solidFill>
                <a:latin typeface="Consolas" panose="020B0609020204030204" pitchFamily="49" charset="0"/>
              </a:rPr>
              <a:t>Lat</a:t>
            </a:r>
            <a:r>
              <a:rPr lang="en-GB" sz="1200" dirty="0">
                <a:solidFill>
                  <a:schemeClr val="bg1"/>
                </a:solidFill>
              </a:rPr>
              <a:t> and </a:t>
            </a:r>
            <a:r>
              <a:rPr lang="en-GB" sz="1200" dirty="0">
                <a:solidFill>
                  <a:schemeClr val="bg1"/>
                </a:solidFill>
                <a:latin typeface="Consolas" panose="020B0609020204030204" pitchFamily="49" charset="0"/>
              </a:rPr>
              <a:t>Long</a:t>
            </a:r>
            <a:r>
              <a:rPr lang="en-GB" sz="1200" dirty="0">
                <a:solidFill>
                  <a:schemeClr val="bg1"/>
                </a:solidFill>
              </a:rPr>
              <a:t> values, create a </a:t>
            </a:r>
            <a:r>
              <a:rPr lang="en-GB" sz="1200" dirty="0" err="1">
                <a:solidFill>
                  <a:schemeClr val="accent1">
                    <a:lumMod val="60000"/>
                    <a:lumOff val="40000"/>
                  </a:schemeClr>
                </a:solidFill>
                <a:latin typeface="Consolas" panose="020B0609020204030204" pitchFamily="49" charset="0"/>
              </a:rPr>
              <a:t>folium.Marker</a:t>
            </a:r>
            <a:r>
              <a:rPr lang="en-GB" sz="1200" dirty="0">
                <a:solidFill>
                  <a:schemeClr val="accent1">
                    <a:lumMod val="60000"/>
                    <a:lumOff val="40000"/>
                  </a:schemeClr>
                </a:solidFill>
              </a:rPr>
              <a:t> </a:t>
            </a:r>
            <a:r>
              <a:rPr lang="en-GB" sz="1200" dirty="0">
                <a:solidFill>
                  <a:schemeClr val="bg1"/>
                </a:solidFill>
              </a:rPr>
              <a:t>object to show the distance.</a:t>
            </a:r>
          </a:p>
          <a:p>
            <a:pPr marL="647700" lvl="2" indent="-285750"/>
            <a:r>
              <a:rPr lang="en-GB" sz="1200" dirty="0">
                <a:solidFill>
                  <a:schemeClr val="bg1"/>
                </a:solidFill>
              </a:rPr>
              <a:t>To display the distance line between two points, draw a </a:t>
            </a:r>
            <a:r>
              <a:rPr lang="en-GB" sz="1200" dirty="0" err="1">
                <a:solidFill>
                  <a:schemeClr val="accent1">
                    <a:lumMod val="60000"/>
                    <a:lumOff val="40000"/>
                  </a:schemeClr>
                </a:solidFill>
                <a:latin typeface="Consolas" panose="020B0609020204030204" pitchFamily="49" charset="0"/>
              </a:rPr>
              <a:t>folium.PolyLine</a:t>
            </a:r>
            <a:r>
              <a:rPr lang="en-GB" sz="1200" dirty="0">
                <a:solidFill>
                  <a:schemeClr val="accent1">
                    <a:lumMod val="60000"/>
                    <a:lumOff val="40000"/>
                  </a:schemeClr>
                </a:solidFill>
              </a:rPr>
              <a:t> </a:t>
            </a:r>
            <a:r>
              <a:rPr lang="en-GB" sz="1200" dirty="0">
                <a:solidFill>
                  <a:schemeClr val="bg1"/>
                </a:solidFill>
              </a:rPr>
              <a:t>and add this to the map.</a:t>
            </a:r>
          </a:p>
          <a:p>
            <a:endParaRPr lang="en-US"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332656"/>
            <a:ext cx="11386134" cy="615553"/>
          </a:xfrm>
        </p:spPr>
        <p:txBody>
          <a:bodyPr/>
          <a:lstStyle/>
          <a:p>
            <a:r>
              <a:rPr lang="en-US" sz="4000" dirty="0"/>
              <a:t>Interactive dashboard – </a:t>
            </a:r>
            <a:r>
              <a:rPr lang="en-US" sz="4000"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191344" y="1340768"/>
            <a:ext cx="11379200" cy="4324261"/>
          </a:xfrm>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solidFill>
                  <a:schemeClr val="bg1"/>
                </a:solidFill>
              </a:rPr>
              <a:t>This makes it clear to see which sites are most successful</a:t>
            </a:r>
          </a:p>
          <a:p>
            <a:pPr marL="520700" lvl="1" indent="-342900">
              <a:buFont typeface="Arial" panose="020B0604020202020204" pitchFamily="34" charset="0"/>
              <a:buChar char="•"/>
            </a:pPr>
            <a:r>
              <a:rPr lang="en-GB" dirty="0">
                <a:solidFill>
                  <a:schemeClr val="bg1"/>
                </a:solidFill>
              </a:rPr>
              <a:t>The chart could also be filtered (using a </a:t>
            </a:r>
            <a:r>
              <a:rPr lang="en-GB" sz="2000" dirty="0" err="1">
                <a:solidFill>
                  <a:schemeClr val="accent1">
                    <a:lumMod val="60000"/>
                    <a:lumOff val="40000"/>
                  </a:schemeClr>
                </a:solidFill>
                <a:latin typeface="Consolas" panose="020B0609020204030204" pitchFamily="49" charset="0"/>
              </a:rPr>
              <a:t>dcc.Dropdown</a:t>
            </a:r>
            <a:r>
              <a:rPr lang="en-GB" sz="2000" dirty="0">
                <a:solidFill>
                  <a:schemeClr val="accent1">
                    <a:lumMod val="60000"/>
                    <a:lumOff val="40000"/>
                  </a:schemeClr>
                </a:solidFill>
                <a:latin typeface="Consolas" panose="020B0609020204030204" pitchFamily="49" charset="0"/>
              </a:rPr>
              <a:t>()</a:t>
            </a:r>
            <a:r>
              <a:rPr lang="en-GB" dirty="0">
                <a:solidFill>
                  <a:schemeClr val="accent1">
                    <a:lumMod val="60000"/>
                    <a:lumOff val="40000"/>
                  </a:schemeClr>
                </a:solidFill>
              </a:rPr>
              <a:t> </a:t>
            </a:r>
            <a:r>
              <a:rPr lang="en-GB" dirty="0">
                <a:solidFill>
                  <a:schemeClr val="bg1"/>
                </a:solidFill>
              </a:rPr>
              <a:t>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solidFill>
                  <a:schemeClr val="bg1"/>
                </a:solidFill>
              </a:rPr>
              <a:t>This could be filtered (using a </a:t>
            </a:r>
            <a:r>
              <a:rPr lang="en-GB" sz="2000" dirty="0">
                <a:solidFill>
                  <a:schemeClr val="accent1">
                    <a:lumMod val="60000"/>
                    <a:lumOff val="40000"/>
                  </a:schemeClr>
                </a:solidFill>
                <a:latin typeface="Consolas" panose="020B0609020204030204" pitchFamily="49" charset="0"/>
              </a:rPr>
              <a:t>RangeSlider()</a:t>
            </a:r>
            <a:r>
              <a:rPr lang="en-GB" dirty="0">
                <a:solidFill>
                  <a:schemeClr val="accent1">
                    <a:lumMod val="60000"/>
                    <a:lumOff val="40000"/>
                  </a:schemeClr>
                </a:solidFill>
              </a:rPr>
              <a:t> </a:t>
            </a:r>
            <a:r>
              <a:rPr lang="en-GB" dirty="0">
                <a:solidFill>
                  <a:schemeClr val="bg1"/>
                </a:solidFill>
              </a:rPr>
              <a:t>object) by ranges of payload masses</a:t>
            </a:r>
          </a:p>
          <a:p>
            <a:pPr marL="520700" lvl="1" indent="-342900">
              <a:buFont typeface="Arial" panose="020B0604020202020204" pitchFamily="34" charset="0"/>
              <a:buChar char="•"/>
            </a:pPr>
            <a:r>
              <a:rPr lang="en-GB" dirty="0">
                <a:solidFill>
                  <a:schemeClr val="bg1"/>
                </a:solidFill>
              </a:rPr>
              <a:t>It could also be filtered by booster version</a:t>
            </a:r>
          </a:p>
          <a:p>
            <a:endParaRPr lang="en-US"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296540" y="434210"/>
            <a:ext cx="11386134" cy="677108"/>
          </a:xfrm>
        </p:spPr>
        <p:txBody>
          <a:bodyPr/>
          <a:lstStyle/>
          <a:p>
            <a:r>
              <a:rPr lang="en-US" sz="4400" dirty="0"/>
              <a:t>Predictive Analysis - </a:t>
            </a:r>
            <a:r>
              <a:rPr lang="en-US" sz="4400" dirty="0">
                <a:solidFill>
                  <a:schemeClr val="accent2"/>
                </a:solidFill>
              </a:rPr>
              <a:t>Classification</a:t>
            </a:r>
          </a:p>
        </p:txBody>
      </p:sp>
      <p:sp>
        <p:nvSpPr>
          <p:cNvPr id="3" name="Subtitle 2">
            <a:extLst>
              <a:ext uri="{FF2B5EF4-FFF2-40B4-BE49-F238E27FC236}">
                <a16:creationId xmlns:a16="http://schemas.microsoft.com/office/drawing/2014/main" id="{E0E5EA94-C051-1745-7563-7CDD46222E25}"/>
              </a:ext>
            </a:extLst>
          </p:cNvPr>
          <p:cNvSpPr>
            <a:spLocks noGrp="1"/>
          </p:cNvSpPr>
          <p:nvPr>
            <p:ph type="subTitle" idx="1"/>
          </p:nvPr>
        </p:nvSpPr>
        <p:spPr/>
        <p:txBody>
          <a:bodyPr/>
          <a:lstStyle/>
          <a:p>
            <a:endParaRPr lang="en-IN"/>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551384" y="332656"/>
            <a:ext cx="11386134" cy="677108"/>
          </a:xfrm>
        </p:spPr>
        <p:txBody>
          <a:bodyPr/>
          <a:lstStyle/>
          <a:p>
            <a:r>
              <a:rPr lang="en-GB" sz="4400" dirty="0"/>
              <a:t>Launch Site VS. FLIGHT NUMBER</a:t>
            </a:r>
            <a:endParaRPr lang="en-US" sz="44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263353" y="1628800"/>
            <a:ext cx="5976664" cy="3600399"/>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397879" y="213456"/>
            <a:ext cx="11386134" cy="677108"/>
          </a:xfrm>
        </p:spPr>
        <p:txBody>
          <a:bodyPr/>
          <a:lstStyle/>
          <a:p>
            <a:r>
              <a:rPr lang="en-GB" sz="4400" dirty="0"/>
              <a:t>LAUNCH SITE vs. PAYLOAD MASS</a:t>
            </a:r>
            <a:endParaRPr lang="en-US" sz="44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116396" y="1406462"/>
            <a:ext cx="4824536" cy="4154984"/>
          </a:xfrm>
        </p:spPr>
        <p:txBody>
          <a:bodyPr/>
          <a:lstStyle/>
          <a:p>
            <a:r>
              <a:rPr lang="en-GB" sz="1800" dirty="0"/>
              <a:t>The scatter plot of Launch Site vs. Payload Mass shows that:</a:t>
            </a:r>
          </a:p>
          <a:p>
            <a:pPr marL="285750" indent="-285750">
              <a:buFont typeface="Arial" panose="020B0604020202020204" pitchFamily="34" charset="0"/>
              <a:buChar char="•"/>
            </a:pPr>
            <a:r>
              <a:rPr lang="en-GB" sz="18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800" dirty="0"/>
              <a:t>There is no clear correlation between payload mass and success rate for a given launch site. </a:t>
            </a:r>
          </a:p>
          <a:p>
            <a:pPr marL="285750" indent="-285750">
              <a:buFont typeface="Arial" panose="020B0604020202020204" pitchFamily="34" charset="0"/>
              <a:buChar char="•"/>
            </a:pPr>
            <a:r>
              <a:rPr lang="en-GB" sz="1800" dirty="0"/>
              <a:t>All sites launched a variety of payload masses, with most of the launches from CCAFS SLC 40 being comparatively lighter payloads (with some outliers).</a:t>
            </a:r>
          </a:p>
          <a:p>
            <a:endParaRPr lang="en-GB" sz="1600" dirty="0"/>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7888"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396291" y="250171"/>
            <a:ext cx="11386134" cy="677108"/>
          </a:xfrm>
        </p:spPr>
        <p:txBody>
          <a:bodyPr/>
          <a:lstStyle/>
          <a:p>
            <a:r>
              <a:rPr lang="en-GB" sz="4400" dirty="0"/>
              <a:t>Success Rate vs. Orbit Type</a:t>
            </a:r>
            <a:endParaRPr lang="en-US" sz="44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119336" y="1444243"/>
            <a:ext cx="5184576" cy="4247317"/>
          </a:xfrm>
        </p:spPr>
        <p:txBody>
          <a:bodyPr/>
          <a:lstStyle/>
          <a:p>
            <a:r>
              <a:rPr lang="en-GB" dirty="0"/>
              <a:t>The bar chart of Success Rate vs. Orbit Type shows that the following orbits have the highest (100%) success rate:</a:t>
            </a:r>
          </a:p>
          <a:p>
            <a:pPr marL="285750" indent="-285750">
              <a:buFont typeface="Arial" panose="020B0604020202020204" pitchFamily="34" charset="0"/>
              <a:buChar char="•"/>
            </a:pPr>
            <a:r>
              <a:rPr lang="en-GB" dirty="0"/>
              <a:t>ES-L1 (Earth-Sun First </a:t>
            </a:r>
            <a:r>
              <a:rPr lang="en-GB" dirty="0" err="1"/>
              <a:t>Lagrangian</a:t>
            </a:r>
            <a:r>
              <a:rPr lang="en-GB" dirty="0"/>
              <a:t> Point)</a:t>
            </a:r>
          </a:p>
          <a:p>
            <a:pPr marL="285750" indent="-285750">
              <a:buFont typeface="Arial" panose="020B0604020202020204" pitchFamily="34" charset="0"/>
              <a:buChar char="•"/>
            </a:pPr>
            <a:r>
              <a:rPr lang="en-GB" dirty="0"/>
              <a:t>GEO (Geostationary Orbit)</a:t>
            </a:r>
          </a:p>
          <a:p>
            <a:pPr marL="285750" indent="-285750">
              <a:buFont typeface="Arial" panose="020B0604020202020204" pitchFamily="34" charset="0"/>
              <a:buChar char="•"/>
            </a:pPr>
            <a:r>
              <a:rPr lang="en-GB" dirty="0"/>
              <a:t>HEO (High Earth Orbit)</a:t>
            </a:r>
          </a:p>
          <a:p>
            <a:pPr marL="285750" indent="-285750">
              <a:buFont typeface="Arial" panose="020B0604020202020204" pitchFamily="34" charset="0"/>
              <a:buChar char="•"/>
            </a:pPr>
            <a:r>
              <a:rPr lang="en-GB" dirty="0"/>
              <a:t>SSO (Sun-synchronous Orbit)</a:t>
            </a:r>
          </a:p>
          <a:p>
            <a:pPr marL="285750" indent="-285750">
              <a:buFont typeface="Arial" panose="020B0604020202020204" pitchFamily="34" charset="0"/>
              <a:buChar char="•"/>
            </a:pPr>
            <a:endParaRPr lang="en-GB" dirty="0"/>
          </a:p>
          <a:p>
            <a:r>
              <a:rPr lang="en-GB" dirty="0"/>
              <a:t>The orbit with the lowest (0%) success rate is:</a:t>
            </a:r>
          </a:p>
          <a:p>
            <a:pPr marL="285750" indent="-285750">
              <a:buFont typeface="Arial" panose="020B0604020202020204" pitchFamily="34" charset="0"/>
              <a:buChar char="•"/>
            </a:pPr>
            <a:r>
              <a:rPr lang="en-GB" dirty="0"/>
              <a:t>SO (Heliocentric Orbit)</a:t>
            </a:r>
          </a:p>
          <a:p>
            <a:endParaRPr lang="en-GB" sz="1600" dirty="0"/>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62732"/>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ctrTitle"/>
            <p:custDataLst>
              <p:tags r:id="rId14"/>
            </p:custDataLst>
          </p:nvPr>
        </p:nvSpPr>
        <p:spPr>
          <a:xfrm>
            <a:off x="335360" y="269644"/>
            <a:ext cx="11386134" cy="1234009"/>
          </a:xfrm>
        </p:spPr>
        <p:txBody>
          <a:bodyPr/>
          <a:lstStyle/>
          <a:p>
            <a:r>
              <a:rPr lang="en-US" dirty="0"/>
              <a:t>OUTLINE</a:t>
            </a:r>
          </a:p>
        </p:txBody>
      </p:sp>
      <p:sp>
        <p:nvSpPr>
          <p:cNvPr id="5" name="Subtitle 4">
            <a:extLst>
              <a:ext uri="{FF2B5EF4-FFF2-40B4-BE49-F238E27FC236}">
                <a16:creationId xmlns:a16="http://schemas.microsoft.com/office/drawing/2014/main" id="{E6C136D2-05FF-838F-8C7D-D5F98ED860C6}"/>
              </a:ext>
            </a:extLst>
          </p:cNvPr>
          <p:cNvSpPr>
            <a:spLocks noGrp="1"/>
          </p:cNvSpPr>
          <p:nvPr>
            <p:ph type="subTitle" idx="1"/>
          </p:nvPr>
        </p:nvSpPr>
        <p:spPr>
          <a:xfrm flipV="1">
            <a:off x="11568607" y="4550350"/>
            <a:ext cx="215405" cy="174794"/>
          </a:xfrm>
        </p:spPr>
        <p:txBody>
          <a:bodyPr/>
          <a:lstStyle/>
          <a:p>
            <a:endParaRPr lang="en-IN" dirty="0"/>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89970"/>
            <a:ext cx="11386134" cy="677108"/>
          </a:xfrm>
        </p:spPr>
        <p:txBody>
          <a:bodyPr/>
          <a:lstStyle/>
          <a:p>
            <a:r>
              <a:rPr lang="en-GB" sz="4400" dirty="0"/>
              <a:t>Orbit Type vs. flight number</a:t>
            </a:r>
            <a:endParaRPr lang="en-US" sz="44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191345" y="1447800"/>
            <a:ext cx="4896544" cy="4724370"/>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379333" y="343383"/>
            <a:ext cx="11386134" cy="553998"/>
          </a:xfrm>
        </p:spPr>
        <p:txBody>
          <a:bodyPr/>
          <a:lstStyle/>
          <a:p>
            <a:r>
              <a:rPr lang="en-GB" sz="3600" dirty="0"/>
              <a:t>ORBIT TYPE VSMASS. PAYLOAD</a:t>
            </a:r>
            <a:endParaRPr lang="en-US" sz="36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191345" y="1772816"/>
            <a:ext cx="5400600" cy="3899191"/>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600" dirty="0"/>
              <a:t>PO (although the number of data points is small)</a:t>
            </a:r>
          </a:p>
          <a:p>
            <a:pPr marL="463550" lvl="1" indent="-285750">
              <a:buFont typeface="Arial" panose="020B0604020202020204" pitchFamily="34" charset="0"/>
              <a:buChar char="•"/>
            </a:pPr>
            <a:r>
              <a:rPr lang="en-GB" sz="1600" dirty="0"/>
              <a:t>ISS</a:t>
            </a:r>
          </a:p>
          <a:p>
            <a:pPr marL="463550" lvl="1" indent="-285750">
              <a:buFont typeface="Arial" panose="020B0604020202020204" pitchFamily="34" charset="0"/>
              <a:buChar char="•"/>
            </a:pPr>
            <a:r>
              <a:rPr lang="en-GB" sz="16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335360" y="346592"/>
            <a:ext cx="11386134" cy="677108"/>
          </a:xfrm>
        </p:spPr>
        <p:txBody>
          <a:bodyPr/>
          <a:lstStyle/>
          <a:p>
            <a:r>
              <a:rPr lang="en-GB" sz="4400" dirty="0"/>
              <a:t>Launch Success Yearly Trend</a:t>
            </a:r>
            <a:endParaRPr lang="en-US" sz="44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191345" y="1772816"/>
            <a:ext cx="5472608" cy="4150770"/>
          </a:xfrm>
        </p:spPr>
        <p:txBody>
          <a:bodyPr/>
          <a:lstStyle/>
          <a:p>
            <a:r>
              <a:rPr lang="en-GB" dirty="0"/>
              <a:t>The line chart of yearly average success rate shows that:</a:t>
            </a:r>
          </a:p>
          <a:p>
            <a:pPr marL="285750" indent="-285750">
              <a:buFont typeface="Arial" panose="020B0604020202020204" pitchFamily="34" charset="0"/>
              <a:buChar char="•"/>
            </a:pPr>
            <a:r>
              <a:rPr lang="en-GB" dirty="0"/>
              <a:t>Between 2010 and 2013, all landings were unsuccessful (as the success rate is 0).</a:t>
            </a:r>
          </a:p>
          <a:p>
            <a:pPr marL="285750" indent="-285750">
              <a:buFont typeface="Arial" panose="020B0604020202020204" pitchFamily="34" charset="0"/>
              <a:buChar char="•"/>
            </a:pPr>
            <a:r>
              <a:rPr lang="en-GB" dirty="0"/>
              <a:t>After 2013, the success rate generally increased, despite small dips in 2018 and 2020.</a:t>
            </a:r>
          </a:p>
          <a:p>
            <a:pPr marL="285750" indent="-285750">
              <a:buFont typeface="Arial" panose="020B0604020202020204" pitchFamily="34" charset="0"/>
              <a:buChar char="•"/>
            </a:pPr>
            <a:r>
              <a:rPr lang="en-GB" dirty="0"/>
              <a:t>After 2016, there was always a greater than 50% chance of </a:t>
            </a:r>
            <a:r>
              <a:rPr lang="en-GB" sz="1600" dirty="0"/>
              <a:t>success.</a:t>
            </a:r>
          </a:p>
          <a:p>
            <a:endParaRPr lang="en-GB" sz="1600" dirty="0"/>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591652"/>
            <a:ext cx="10875763" cy="677108"/>
          </a:xfrm>
        </p:spPr>
        <p:txBody>
          <a:bodyPr/>
          <a:lstStyle/>
          <a:p>
            <a:r>
              <a:rPr lang="en-GB" sz="4400" dirty="0"/>
              <a:t>All Launch Site Names</a:t>
            </a:r>
            <a:endParaRPr lang="en-US" sz="44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404813" y="1556792"/>
            <a:ext cx="11379200" cy="4462760"/>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380999" y="188640"/>
            <a:ext cx="11386134" cy="615553"/>
          </a:xfrm>
        </p:spPr>
        <p:txBody>
          <a:bodyPr/>
          <a:lstStyle/>
          <a:p>
            <a:r>
              <a:rPr lang="en-GB" sz="4000" dirty="0"/>
              <a:t>Launch Site Names Begin with 'CCA'</a:t>
            </a:r>
            <a:endParaRPr lang="en-US" sz="40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404813" y="1268760"/>
            <a:ext cx="11379200" cy="4847481"/>
          </a:xfrm>
        </p:spPr>
        <p:txBody>
          <a:bodyPr/>
          <a:lstStyle/>
          <a:p>
            <a:endParaRPr lang="en-GB" dirty="0"/>
          </a:p>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307774"/>
            <a:ext cx="11386134" cy="615553"/>
          </a:xfrm>
        </p:spPr>
        <p:txBody>
          <a:bodyPr/>
          <a:lstStyle/>
          <a:p>
            <a:r>
              <a:rPr lang="en-GB" sz="4000" dirty="0"/>
              <a:t>Total Payload Mass</a:t>
            </a:r>
            <a:endParaRPr lang="en-US" sz="40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404813" y="1124744"/>
            <a:ext cx="11379200" cy="7155805"/>
          </a:xfrm>
        </p:spPr>
        <p:txBody>
          <a:bodyPr/>
          <a:lstStyle/>
          <a:p>
            <a:endParaRPr lang="en-GB" dirty="0"/>
          </a:p>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11378" y="369980"/>
            <a:ext cx="11091787" cy="615553"/>
          </a:xfrm>
        </p:spPr>
        <p:txBody>
          <a:bodyPr/>
          <a:lstStyle/>
          <a:p>
            <a:r>
              <a:rPr lang="en-GB" sz="4000" dirty="0"/>
              <a:t>Average Payload Mass by F9 v1.1</a:t>
            </a:r>
            <a:endParaRPr lang="en-US" sz="40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392310" y="1340768"/>
            <a:ext cx="11379200" cy="2993559"/>
          </a:xfrm>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448796"/>
            <a:ext cx="11379200" cy="553998"/>
          </a:xfrm>
        </p:spPr>
        <p:txBody>
          <a:bodyPr/>
          <a:lstStyle/>
          <a:p>
            <a:r>
              <a:rPr lang="en-GB" sz="3600" dirty="0"/>
              <a:t>FIRST SUCCESSFUL GROUND LANDING DATE</a:t>
            </a:r>
            <a:endParaRPr lang="en-US" sz="36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263352" y="1340768"/>
            <a:ext cx="11379200" cy="307777"/>
          </a:xfrm>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448796"/>
            <a:ext cx="11260880" cy="1107996"/>
          </a:xfrm>
        </p:spPr>
        <p:txBody>
          <a:bodyPr/>
          <a:lstStyle/>
          <a:p>
            <a:r>
              <a:rPr lang="en-GB" sz="3600" dirty="0"/>
              <a:t>Successful Drone Ship Landing with Payload between 4000 and 6000</a:t>
            </a:r>
            <a:endParaRPr lang="en-US" sz="36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404813" y="1628800"/>
            <a:ext cx="11379200" cy="4693593"/>
          </a:xfrm>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ctrTitle"/>
          </p:nvPr>
        </p:nvSpPr>
        <p:spPr>
          <a:xfrm>
            <a:off x="280681" y="-698662"/>
            <a:ext cx="11386134" cy="2031325"/>
          </a:xfrm>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subTitle" idx="1"/>
          </p:nvPr>
        </p:nvSpPr>
        <p:spPr>
          <a:xfrm>
            <a:off x="191344" y="1400626"/>
            <a:ext cx="5904656" cy="5340742"/>
          </a:xfrm>
        </p:spPr>
        <p:txBody>
          <a:bodyPr/>
          <a:lstStyle/>
          <a:p>
            <a:pPr algn="l"/>
            <a:r>
              <a:rPr lang="en-GB" i="0" dirty="0">
                <a:solidFill>
                  <a:schemeClr val="accent2"/>
                </a:solidFill>
                <a:effectLst/>
              </a:rPr>
              <a:t>Summary of Methodologies:</a:t>
            </a:r>
          </a:p>
          <a:p>
            <a:pPr marL="184150" lvl="2" indent="0">
              <a:buNone/>
            </a:pPr>
            <a:r>
              <a:rPr lang="en-GB" sz="1800" i="0" dirty="0">
                <a:solidFill>
                  <a:schemeClr val="bg1"/>
                </a:solidFill>
                <a:effectLst/>
              </a:rPr>
              <a:t>This project follows </a:t>
            </a:r>
            <a:r>
              <a:rPr lang="en-GB" sz="1800" dirty="0">
                <a:solidFill>
                  <a:schemeClr val="bg1"/>
                </a:solidFill>
              </a:rPr>
              <a:t>these </a:t>
            </a:r>
            <a:r>
              <a:rPr lang="en-GB" sz="1800" i="0" dirty="0">
                <a:solidFill>
                  <a:schemeClr val="bg1"/>
                </a:solidFill>
                <a:effectLst/>
              </a:rPr>
              <a:t>steps: </a:t>
            </a:r>
          </a:p>
          <a:p>
            <a:pPr marL="819150" lvl="2" indent="-457200"/>
            <a:r>
              <a:rPr lang="en-GB" i="0" dirty="0">
                <a:solidFill>
                  <a:schemeClr val="bg1"/>
                </a:solidFill>
                <a:effectLst/>
              </a:rPr>
              <a:t>Data Collection</a:t>
            </a:r>
          </a:p>
          <a:p>
            <a:pPr marL="819150" lvl="2" indent="-457200"/>
            <a:r>
              <a:rPr lang="en-GB" dirty="0">
                <a:solidFill>
                  <a:schemeClr val="bg1"/>
                </a:solidFill>
              </a:rPr>
              <a:t>Data Wrangling</a:t>
            </a:r>
            <a:r>
              <a:rPr lang="en-GB" i="0" dirty="0">
                <a:solidFill>
                  <a:schemeClr val="bg1"/>
                </a:solidFill>
                <a:effectLst/>
              </a:rPr>
              <a:t> </a:t>
            </a:r>
          </a:p>
          <a:p>
            <a:pPr marL="819150" lvl="2" indent="-457200"/>
            <a:r>
              <a:rPr lang="en-GB" i="0" dirty="0">
                <a:solidFill>
                  <a:schemeClr val="bg1"/>
                </a:solidFill>
                <a:effectLst/>
              </a:rPr>
              <a:t>Exploratory Data Analysis</a:t>
            </a:r>
          </a:p>
          <a:p>
            <a:pPr marL="819150" lvl="2" indent="-457200"/>
            <a:r>
              <a:rPr lang="en-GB" dirty="0">
                <a:solidFill>
                  <a:schemeClr val="bg1"/>
                </a:solidFill>
              </a:rPr>
              <a:t>Interactive Visual Analytics</a:t>
            </a:r>
          </a:p>
          <a:p>
            <a:pPr marL="819150" lvl="2" indent="-457200"/>
            <a:r>
              <a:rPr lang="en-GB" i="0" dirty="0">
                <a:solidFill>
                  <a:schemeClr val="bg1"/>
                </a:solidFill>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solidFill>
                  <a:schemeClr val="bg1"/>
                </a:solidFill>
                <a:effectLst/>
              </a:rPr>
              <a:t>This project produced the following outputs and visualizations:</a:t>
            </a:r>
          </a:p>
          <a:p>
            <a:pPr marL="819150" lvl="2" indent="-457200">
              <a:buFont typeface="+mj-lt"/>
              <a:buAutoNum type="arabicPeriod"/>
            </a:pPr>
            <a:r>
              <a:rPr lang="en-GB" i="0" dirty="0">
                <a:solidFill>
                  <a:schemeClr val="bg1"/>
                </a:solidFill>
                <a:effectLst/>
              </a:rPr>
              <a:t>Exploratory Data Analysis (EDA) results </a:t>
            </a:r>
          </a:p>
          <a:p>
            <a:pPr marL="819150" lvl="2" indent="-457200">
              <a:buFont typeface="+mj-lt"/>
              <a:buAutoNum type="arabicPeriod"/>
            </a:pPr>
            <a:r>
              <a:rPr lang="en-GB" i="0" dirty="0">
                <a:solidFill>
                  <a:schemeClr val="bg1"/>
                </a:solidFill>
                <a:effectLst/>
              </a:rPr>
              <a:t>Geospatial analytics</a:t>
            </a:r>
          </a:p>
          <a:p>
            <a:pPr marL="819150" lvl="2" indent="-457200">
              <a:buFont typeface="+mj-lt"/>
              <a:buAutoNum type="arabicPeriod"/>
            </a:pPr>
            <a:r>
              <a:rPr lang="en-GB" dirty="0">
                <a:solidFill>
                  <a:schemeClr val="bg1"/>
                </a:solidFill>
              </a:rPr>
              <a:t>Interactive dashboard</a:t>
            </a:r>
          </a:p>
          <a:p>
            <a:pPr marL="819150" lvl="2" indent="-457200">
              <a:buFont typeface="+mj-lt"/>
              <a:buAutoNum type="arabicPeriod"/>
            </a:pPr>
            <a:r>
              <a:rPr lang="en-GB" i="0" dirty="0">
                <a:solidFill>
                  <a:schemeClr val="bg1"/>
                </a:solidFill>
                <a:effectLst/>
              </a:rPr>
              <a:t>Predictive analysis of classification models</a:t>
            </a:r>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392110" y="365269"/>
            <a:ext cx="11601377" cy="1231106"/>
          </a:xfrm>
        </p:spPr>
        <p:txBody>
          <a:bodyPr/>
          <a:lstStyle/>
          <a:p>
            <a:r>
              <a:rPr lang="en-GB" sz="4000" dirty="0"/>
              <a:t>Total Number of Successful and Failure Mission Outcomes</a:t>
            </a:r>
            <a:endParaRPr lang="en-US" sz="40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404813" y="1916832"/>
            <a:ext cx="11379200" cy="3862015"/>
          </a:xfrm>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365540" y="270511"/>
            <a:ext cx="11386134" cy="1354217"/>
          </a:xfrm>
        </p:spPr>
        <p:txBody>
          <a:bodyPr/>
          <a:lstStyle/>
          <a:p>
            <a:r>
              <a:rPr lang="en-GB" sz="4400" dirty="0"/>
              <a:t>Boosters Carried Maximum Payload</a:t>
            </a:r>
            <a:endParaRPr lang="en-US" sz="44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191344" y="1844824"/>
            <a:ext cx="9073007" cy="4770537"/>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89" y="29140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270633" y="409060"/>
            <a:ext cx="11386134" cy="1107996"/>
          </a:xfrm>
        </p:spPr>
        <p:txBody>
          <a:bodyPr/>
          <a:lstStyle/>
          <a:p>
            <a:r>
              <a:rPr lang="en-GB" sz="3600" dirty="0"/>
              <a:t>Rank Landing Outcomes Between 2010-06-04 and 2017-03-20</a:t>
            </a:r>
            <a:endParaRPr lang="en-US" sz="36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237387" y="4197342"/>
            <a:ext cx="11821528" cy="2385268"/>
          </a:xfrm>
        </p:spPr>
        <p:txBody>
          <a:bodyPr/>
          <a:lstStyle/>
          <a:p>
            <a:r>
              <a:rPr lang="en-GB" dirty="0"/>
              <a:t>Rank the count of landing outcomes (such as Failure (drone ship) or Success (ground pad)) between the date 2010-06-04 and 2017-03-20, in descending order.</a:t>
            </a:r>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a:p>
            <a:endParaRPr lang="en-GB" dirty="0"/>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87" y="1989201"/>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1744976"/>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2736995"/>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397879" y="267218"/>
            <a:ext cx="11386134" cy="553998"/>
          </a:xfrm>
        </p:spPr>
        <p:txBody>
          <a:bodyPr/>
          <a:lstStyle/>
          <a:p>
            <a:r>
              <a:rPr lang="en-GB" sz="3600" dirty="0"/>
              <a:t>ALL LAUNCH SITES ON A MAP</a:t>
            </a:r>
            <a:endParaRPr lang="en-US" sz="36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191344" y="4849213"/>
            <a:ext cx="6079856" cy="1384995"/>
          </a:xfrm>
        </p:spPr>
        <p:txBody>
          <a:bodyPr anchor="ctr"/>
          <a:lstStyle/>
          <a:p>
            <a:r>
              <a:rPr lang="en-GB" dirty="0"/>
              <a:t>All SpaceX launch sites are on coasts of the United States of America, specifically Florida and California. </a:t>
            </a:r>
          </a:p>
          <a:p>
            <a:endParaRPr lang="en-GB" dirty="0"/>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251251" y="21714"/>
            <a:ext cx="11369584" cy="553998"/>
          </a:xfrm>
        </p:spPr>
        <p:txBody>
          <a:bodyPr/>
          <a:lstStyle/>
          <a:p>
            <a:r>
              <a:rPr lang="en-GB" sz="3600" dirty="0"/>
              <a:t>SUCCESS/FAILED LAUNCHES FOR EACH SITE</a:t>
            </a:r>
            <a:endParaRPr lang="en-US" sz="36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p:txBody>
          <a:bodyPr anchor="ctr"/>
          <a:lstStyle/>
          <a:p>
            <a:endParaRPr lang="en-GB" dirty="0"/>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240016" y="997549"/>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
        <p:nvSpPr>
          <p:cNvPr id="4" name="TextBox 3">
            <a:extLst>
              <a:ext uri="{FF2B5EF4-FFF2-40B4-BE49-F238E27FC236}">
                <a16:creationId xmlns:a16="http://schemas.microsoft.com/office/drawing/2014/main" id="{413E8A9A-0D79-4264-9D57-1F56A3FDFC25}"/>
              </a:ext>
            </a:extLst>
          </p:cNvPr>
          <p:cNvSpPr txBox="1"/>
          <p:nvPr/>
        </p:nvSpPr>
        <p:spPr>
          <a:xfrm>
            <a:off x="6095030" y="1690609"/>
            <a:ext cx="5616624" cy="1200329"/>
          </a:xfrm>
          <a:prstGeom prst="rect">
            <a:avLst/>
          </a:prstGeom>
          <a:noFill/>
        </p:spPr>
        <p:txBody>
          <a:bodyPr wrap="square" rtlCol="0">
            <a:spAutoFit/>
          </a:bodyPr>
          <a:lstStyle/>
          <a:p>
            <a:r>
              <a:rPr lang="en-GB" dirty="0">
                <a:solidFill>
                  <a:schemeClr val="bg1"/>
                </a:solidFill>
              </a:rPr>
              <a:t>Launches have been grouped into clusters, and annotated with </a:t>
            </a:r>
            <a:r>
              <a:rPr lang="en-GB" dirty="0">
                <a:solidFill>
                  <a:srgbClr val="57CF80"/>
                </a:solidFill>
              </a:rPr>
              <a:t>green icons </a:t>
            </a:r>
            <a:r>
              <a:rPr lang="en-GB" dirty="0">
                <a:solidFill>
                  <a:schemeClr val="bg1"/>
                </a:solidFill>
              </a:rPr>
              <a:t>for successful launches, and </a:t>
            </a:r>
            <a:r>
              <a:rPr lang="en-GB" dirty="0">
                <a:solidFill>
                  <a:srgbClr val="E30021"/>
                </a:solidFill>
              </a:rPr>
              <a:t>red icons </a:t>
            </a:r>
            <a:r>
              <a:rPr lang="en-GB" dirty="0">
                <a:solidFill>
                  <a:schemeClr val="bg1"/>
                </a:solidFill>
              </a:rPr>
              <a:t>for failed launches.</a:t>
            </a:r>
          </a:p>
          <a:p>
            <a:endParaRPr lang="en-IN" dirty="0"/>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191344" y="235686"/>
            <a:ext cx="11091787" cy="1107996"/>
          </a:xfrm>
        </p:spPr>
        <p:txBody>
          <a:bodyPr/>
          <a:lstStyle/>
          <a:p>
            <a:r>
              <a:rPr lang="en-GB" sz="3600" dirty="0"/>
              <a:t>PROXIMITY OF LAUNCH SITES TO OTHER POINTS OF INTEREST</a:t>
            </a:r>
            <a:endParaRPr lang="en-US" sz="36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p:txBody>
          <a:bodyPr/>
          <a:lstStyle/>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04813" y="3645024"/>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82373" y="3645023"/>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402993" y="1424565"/>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583054"/>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
        <p:nvSpPr>
          <p:cNvPr id="6" name="TextBox 5">
            <a:extLst>
              <a:ext uri="{FF2B5EF4-FFF2-40B4-BE49-F238E27FC236}">
                <a16:creationId xmlns:a16="http://schemas.microsoft.com/office/drawing/2014/main" id="{0B7A18C1-2A8C-A1D8-B4EC-98BA262C5C55}"/>
              </a:ext>
            </a:extLst>
          </p:cNvPr>
          <p:cNvSpPr txBox="1"/>
          <p:nvPr/>
        </p:nvSpPr>
        <p:spPr>
          <a:xfrm>
            <a:off x="7716880" y="1173163"/>
            <a:ext cx="4357524" cy="2585323"/>
          </a:xfrm>
          <a:prstGeom prst="rect">
            <a:avLst/>
          </a:prstGeom>
          <a:noFill/>
        </p:spPr>
        <p:txBody>
          <a:bodyPr wrap="square" rtlCol="0">
            <a:spAutoFit/>
          </a:bodyPr>
          <a:lstStyle/>
          <a:p>
            <a:r>
              <a:rPr lang="en-GB" sz="1400" dirty="0">
                <a:solidFill>
                  <a:schemeClr val="bg1"/>
                </a:solidFill>
              </a:rPr>
              <a:t>Are launch sites in close proximity to railways? </a:t>
            </a:r>
          </a:p>
          <a:p>
            <a:pPr marL="342900" indent="-342900">
              <a:buFont typeface="Arial" panose="020B0604020202020204" pitchFamily="34" charset="0"/>
              <a:buChar char="•"/>
            </a:pPr>
            <a:r>
              <a:rPr lang="en-GB" sz="1400" dirty="0">
                <a:solidFill>
                  <a:schemeClr val="bg1"/>
                </a:solidFill>
              </a:rPr>
              <a:t>YES. The coastline is only 0.87 km due East.</a:t>
            </a:r>
          </a:p>
          <a:p>
            <a:r>
              <a:rPr lang="en-GB" sz="1400" b="0" dirty="0">
                <a:solidFill>
                  <a:schemeClr val="bg1"/>
                </a:solidFill>
                <a:effectLst/>
              </a:rPr>
              <a:t>Are launch sites in close proximity to highways? </a:t>
            </a:r>
          </a:p>
          <a:p>
            <a:pPr marL="342900" indent="-342900">
              <a:buFont typeface="Arial" panose="020B0604020202020204" pitchFamily="34" charset="0"/>
              <a:buChar char="•"/>
            </a:pPr>
            <a:r>
              <a:rPr lang="en-GB" sz="1400" b="0" dirty="0">
                <a:solidFill>
                  <a:schemeClr val="bg1"/>
                </a:solidFill>
                <a:effectLst/>
              </a:rPr>
              <a:t>YES. </a:t>
            </a:r>
            <a:r>
              <a:rPr lang="en-GB" sz="1400" dirty="0">
                <a:solidFill>
                  <a:schemeClr val="bg1"/>
                </a:solidFill>
              </a:rPr>
              <a:t>The nearest highway is only 0.59km away. </a:t>
            </a:r>
          </a:p>
          <a:p>
            <a:r>
              <a:rPr lang="en-GB" sz="1400" b="0" dirty="0">
                <a:solidFill>
                  <a:schemeClr val="bg1"/>
                </a:solidFill>
                <a:effectLst/>
              </a:rPr>
              <a:t>Are launch sites in close proximity to railways?</a:t>
            </a:r>
          </a:p>
          <a:p>
            <a:pPr marL="342900" indent="-342900">
              <a:buFont typeface="Arial" panose="020B0604020202020204" pitchFamily="34" charset="0"/>
              <a:buChar char="•"/>
            </a:pPr>
            <a:r>
              <a:rPr lang="en-GB" sz="1400" b="0" dirty="0">
                <a:solidFill>
                  <a:schemeClr val="bg1"/>
                </a:solidFill>
                <a:effectLst/>
              </a:rPr>
              <a:t>YES. </a:t>
            </a:r>
            <a:r>
              <a:rPr lang="en-GB" sz="1400" dirty="0">
                <a:solidFill>
                  <a:schemeClr val="bg1"/>
                </a:solidFill>
              </a:rPr>
              <a:t>The nearest railway is only 1.29 km away.</a:t>
            </a:r>
          </a:p>
          <a:p>
            <a:r>
              <a:rPr lang="en-GB" sz="1400" b="0" dirty="0">
                <a:solidFill>
                  <a:schemeClr val="bg1"/>
                </a:solidFill>
                <a:effectLst/>
              </a:rPr>
              <a:t>Do launch sites keep certain distance away from cities? </a:t>
            </a:r>
          </a:p>
          <a:p>
            <a:pPr marL="342900" indent="-342900">
              <a:buFont typeface="Arial" panose="020B0604020202020204" pitchFamily="34" charset="0"/>
              <a:buChar char="•"/>
            </a:pPr>
            <a:r>
              <a:rPr lang="en-GB" sz="1400" b="0" dirty="0">
                <a:solidFill>
                  <a:schemeClr val="bg1"/>
                </a:solidFill>
                <a:effectLst/>
              </a:rPr>
              <a:t>YES. </a:t>
            </a:r>
            <a:r>
              <a:rPr lang="en-GB" sz="1400" dirty="0">
                <a:solidFill>
                  <a:schemeClr val="bg1"/>
                </a:solidFill>
              </a:rPr>
              <a:t>The nearest city is 51.74 km away.</a:t>
            </a:r>
          </a:p>
          <a:p>
            <a:endParaRPr lang="en-GB" dirty="0"/>
          </a:p>
          <a:p>
            <a:endParaRPr lang="en-IN" dirty="0"/>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263352" y="240105"/>
            <a:ext cx="11091787" cy="553998"/>
          </a:xfrm>
        </p:spPr>
        <p:txBody>
          <a:bodyPr/>
          <a:lstStyle/>
          <a:p>
            <a:r>
              <a:rPr lang="en-GB" sz="3600" dirty="0"/>
              <a:t>launch success count for all sites</a:t>
            </a:r>
            <a:endParaRPr lang="en-US" sz="36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8544271" y="2420888"/>
            <a:ext cx="3239741" cy="2129463"/>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3" name="Picture 2">
            <a:extLst>
              <a:ext uri="{FF2B5EF4-FFF2-40B4-BE49-F238E27FC236}">
                <a16:creationId xmlns:a16="http://schemas.microsoft.com/office/drawing/2014/main" id="{D1810B19-55AD-6D12-6848-3D38E4547E21}"/>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390732" y="200254"/>
            <a:ext cx="11406188" cy="984885"/>
          </a:xfrm>
        </p:spPr>
        <p:txBody>
          <a:bodyPr/>
          <a:lstStyle/>
          <a:p>
            <a:r>
              <a:rPr lang="en-GB" sz="3200" dirty="0"/>
              <a:t>Pie chart for the launch site with highest launch success ratio</a:t>
            </a:r>
            <a:endParaRPr lang="en-US" sz="3200" dirty="0"/>
          </a:p>
        </p:txBody>
      </p:sp>
      <p:sp>
        <p:nvSpPr>
          <p:cNvPr id="3" name="Subtitle 2">
            <a:extLst>
              <a:ext uri="{FF2B5EF4-FFF2-40B4-BE49-F238E27FC236}">
                <a16:creationId xmlns:a16="http://schemas.microsoft.com/office/drawing/2014/main" id="{B22C59FB-C5F1-3C00-2B66-69E60A911C24}"/>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154062" y="182672"/>
            <a:ext cx="6051465" cy="818058"/>
          </a:xfrm>
        </p:spPr>
        <p:txBody>
          <a:bodyPr/>
          <a:lstStyle/>
          <a:p>
            <a:r>
              <a:rPr lang="en-US" sz="3200" dirty="0"/>
              <a:t>DATA COLLECTION – </a:t>
            </a:r>
            <a:r>
              <a:rPr lang="en-US" sz="3200" dirty="0">
                <a:solidFill>
                  <a:schemeClr val="accent2"/>
                </a:solidFill>
              </a:rPr>
              <a:t>space x REST api</a:t>
            </a:r>
            <a:endParaRPr lang="en-US" sz="3200" dirty="0"/>
          </a:p>
        </p:txBody>
      </p:sp>
      <p:sp>
        <p:nvSpPr>
          <p:cNvPr id="3" name="Subtitle 2">
            <a:extLst>
              <a:ext uri="{FF2B5EF4-FFF2-40B4-BE49-F238E27FC236}">
                <a16:creationId xmlns:a16="http://schemas.microsoft.com/office/drawing/2014/main" id="{616AC3E4-7D1F-796D-677E-A44D7A920BFC}"/>
              </a:ext>
            </a:extLst>
          </p:cNvPr>
          <p:cNvSpPr>
            <a:spLocks noGrp="1"/>
          </p:cNvSpPr>
          <p:nvPr>
            <p:ph type="subTitle" idx="1"/>
          </p:nvPr>
        </p:nvSpPr>
        <p:spPr/>
        <p:txBody>
          <a:bodyPr/>
          <a:lstStyle/>
          <a:p>
            <a:endParaRPr lang="en-IN"/>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222963" y="195252"/>
            <a:ext cx="11386134" cy="615553"/>
          </a:xfrm>
        </p:spPr>
        <p:txBody>
          <a:bodyPr/>
          <a:lstStyle/>
          <a:p>
            <a:r>
              <a:rPr lang="en-US" sz="4000" dirty="0"/>
              <a:t>DATA COLLECTION – </a:t>
            </a:r>
            <a:r>
              <a:rPr lang="en-US" sz="4000" dirty="0">
                <a:solidFill>
                  <a:schemeClr val="accent2"/>
                </a:solidFill>
              </a:rPr>
              <a:t>WEB SCRAPING</a:t>
            </a:r>
            <a:endParaRPr lang="en-US" sz="4000" dirty="0"/>
          </a:p>
        </p:txBody>
      </p:sp>
      <p:sp>
        <p:nvSpPr>
          <p:cNvPr id="3" name="Subtitle 2">
            <a:extLst>
              <a:ext uri="{FF2B5EF4-FFF2-40B4-BE49-F238E27FC236}">
                <a16:creationId xmlns:a16="http://schemas.microsoft.com/office/drawing/2014/main" id="{5B5A79D8-A5CA-2D00-36EC-AAD2CF5CB886}"/>
              </a:ext>
            </a:extLst>
          </p:cNvPr>
          <p:cNvSpPr>
            <a:spLocks noGrp="1"/>
          </p:cNvSpPr>
          <p:nvPr>
            <p:ph type="subTitle" idx="1"/>
          </p:nvPr>
        </p:nvSpPr>
        <p:spPr/>
        <p:txBody>
          <a:bodyPr/>
          <a:lstStyle/>
          <a:p>
            <a:endParaRPr lang="en-IN"/>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263352" y="467120"/>
            <a:ext cx="7416824" cy="984885"/>
          </a:xfrm>
        </p:spPr>
        <p:txBody>
          <a:bodyPr/>
          <a:lstStyle/>
          <a:p>
            <a:r>
              <a:rPr lang="en-US" sz="3200" dirty="0"/>
              <a:t>DATA MANIPULATION/WRANGLING – </a:t>
            </a:r>
            <a:r>
              <a:rPr lang="en-US" sz="3200" dirty="0">
                <a:solidFill>
                  <a:schemeClr val="accent2"/>
                </a:solidFill>
              </a:rPr>
              <a:t>PANDAS</a:t>
            </a:r>
            <a:endParaRPr lang="en-US" sz="32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328561" y="2996952"/>
            <a:ext cx="7279607" cy="3668278"/>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solidFill>
                  <a:schemeClr val="bg1"/>
                </a:solidFill>
              </a:rPr>
              <a:t>Number of launches on each site</a:t>
            </a:r>
          </a:p>
          <a:p>
            <a:pPr marL="520700" lvl="1" indent="-342900">
              <a:buFont typeface="+mj-lt"/>
              <a:buAutoNum type="arabicPeriod"/>
            </a:pPr>
            <a:r>
              <a:rPr lang="en-GB" sz="1200" dirty="0">
                <a:solidFill>
                  <a:schemeClr val="bg1"/>
                </a:solidFill>
              </a:rPr>
              <a:t>Number and occurrence of each orbit</a:t>
            </a:r>
          </a:p>
          <a:p>
            <a:pPr marL="520700" lvl="1" indent="-342900">
              <a:buFont typeface="+mj-lt"/>
              <a:buAutoNum type="arabicPeriod"/>
            </a:pPr>
            <a:r>
              <a:rPr lang="en-GB" sz="1200" dirty="0">
                <a:solidFill>
                  <a:schemeClr val="bg1"/>
                </a:solidFill>
              </a:rPr>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015880" y="1057754"/>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7928332" y="1784011"/>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292888" y="228385"/>
            <a:ext cx="11386134" cy="1231106"/>
          </a:xfrm>
        </p:spPr>
        <p:txBody>
          <a:bodyPr/>
          <a:lstStyle/>
          <a:p>
            <a:r>
              <a:rPr lang="en-US" sz="4000" dirty="0"/>
              <a:t>DATA MANIPULATION/WRANGLING – </a:t>
            </a:r>
            <a:r>
              <a:rPr lang="en-US" sz="4000" dirty="0">
                <a:solidFill>
                  <a:schemeClr val="accent2"/>
                </a:solidFill>
              </a:rPr>
              <a:t>PANDAS</a:t>
            </a:r>
            <a:endParaRPr lang="en-US" sz="4000"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subTitle" idx="1"/>
          </p:nvPr>
        </p:nvSpPr>
        <p:spPr>
          <a:xfrm>
            <a:off x="119336" y="1412776"/>
            <a:ext cx="7560840" cy="4985980"/>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latin typeface="Consolas" panose="020B0609020204030204" pitchFamily="49" charset="0"/>
              </a:rPr>
              <a:t>Outcome</a:t>
            </a:r>
            <a:r>
              <a:rPr lang="en-GB" sz="1400" dirty="0"/>
              <a:t> column:</a:t>
            </a:r>
          </a:p>
          <a:p>
            <a:pPr marL="520700" lvl="1" indent="-342900"/>
            <a:r>
              <a:rPr lang="en-GB" sz="1200" dirty="0">
                <a:solidFill>
                  <a:schemeClr val="bg1"/>
                </a:solidFill>
                <a:latin typeface="Consolas" panose="020B0609020204030204" pitchFamily="49" charset="0"/>
              </a:rPr>
              <a:t>True Ocean </a:t>
            </a:r>
            <a:r>
              <a:rPr lang="en-GB" sz="1200" dirty="0">
                <a:solidFill>
                  <a:schemeClr val="bg1"/>
                </a:solidFill>
              </a:rPr>
              <a:t>–  the mission outcome was successfully  landed to a specific region of the ocean </a:t>
            </a:r>
          </a:p>
          <a:p>
            <a:pPr marL="520700" lvl="1" indent="-342900"/>
            <a:r>
              <a:rPr lang="en-GB" sz="1200" dirty="0">
                <a:solidFill>
                  <a:schemeClr val="bg1"/>
                </a:solidFill>
                <a:latin typeface="Consolas" panose="020B0609020204030204" pitchFamily="49" charset="0"/>
              </a:rPr>
              <a:t>False Ocean </a:t>
            </a:r>
            <a:r>
              <a:rPr lang="en-GB" sz="1200" dirty="0">
                <a:solidFill>
                  <a:schemeClr val="bg1"/>
                </a:solidFill>
              </a:rPr>
              <a:t>– the mission outcome was unsuccessfully landed to a specific region of the ocean. </a:t>
            </a:r>
          </a:p>
          <a:p>
            <a:pPr marL="520700" lvl="1" indent="-342900"/>
            <a:r>
              <a:rPr lang="en-GB" sz="1200" dirty="0">
                <a:solidFill>
                  <a:schemeClr val="bg1"/>
                </a:solidFill>
                <a:latin typeface="Consolas" panose="020B0609020204030204" pitchFamily="49" charset="0"/>
              </a:rPr>
              <a:t>True RTLS </a:t>
            </a:r>
            <a:r>
              <a:rPr lang="en-GB" sz="1200" dirty="0">
                <a:solidFill>
                  <a:schemeClr val="bg1"/>
                </a:solidFill>
              </a:rPr>
              <a:t>–  the mission outcome was successfully  landed to a ground pad</a:t>
            </a:r>
          </a:p>
          <a:p>
            <a:pPr marL="520700" lvl="1" indent="-342900"/>
            <a:r>
              <a:rPr lang="en-GB" sz="1200" dirty="0">
                <a:solidFill>
                  <a:schemeClr val="bg1"/>
                </a:solidFill>
                <a:latin typeface="Consolas" panose="020B0609020204030204" pitchFamily="49" charset="0"/>
              </a:rPr>
              <a:t>False RTLS </a:t>
            </a:r>
            <a:r>
              <a:rPr lang="en-GB" sz="1200" dirty="0">
                <a:solidFill>
                  <a:schemeClr val="bg1"/>
                </a:solidFill>
              </a:rPr>
              <a:t>– the mission outcome was unsuccessfully landed to a ground pad.</a:t>
            </a:r>
          </a:p>
          <a:p>
            <a:pPr marL="520700" lvl="1" indent="-342900"/>
            <a:r>
              <a:rPr lang="en-GB" sz="1200" dirty="0">
                <a:solidFill>
                  <a:schemeClr val="bg1"/>
                </a:solidFill>
                <a:latin typeface="Consolas" panose="020B0609020204030204" pitchFamily="49" charset="0"/>
              </a:rPr>
              <a:t>True ASDS </a:t>
            </a:r>
            <a:r>
              <a:rPr lang="en-GB" sz="1200" dirty="0">
                <a:solidFill>
                  <a:schemeClr val="bg1"/>
                </a:solidFill>
              </a:rPr>
              <a:t>– the mission outcome was successfully  landed to a drone ship</a:t>
            </a:r>
          </a:p>
          <a:p>
            <a:pPr marL="520700" lvl="1" indent="-342900"/>
            <a:r>
              <a:rPr lang="en-GB" sz="1200" dirty="0">
                <a:solidFill>
                  <a:schemeClr val="bg1"/>
                </a:solidFill>
                <a:latin typeface="Consolas" panose="020B0609020204030204" pitchFamily="49" charset="0"/>
              </a:rPr>
              <a:t>False ASDS</a:t>
            </a:r>
            <a:r>
              <a:rPr lang="en-GB" sz="1200" dirty="0">
                <a:solidFill>
                  <a:schemeClr val="bg1"/>
                </a:solidFill>
              </a:rPr>
              <a:t> – the mission outcome was unsuccessfully landed to a drone ship. </a:t>
            </a:r>
          </a:p>
          <a:p>
            <a:pPr marL="520700" lvl="1" indent="-342900"/>
            <a:r>
              <a:rPr lang="en-GB" sz="1200" dirty="0">
                <a:solidFill>
                  <a:schemeClr val="bg1"/>
                </a:solidFill>
                <a:latin typeface="Consolas" panose="020B0609020204030204" pitchFamily="49" charset="0"/>
              </a:rPr>
              <a:t>None ASDS </a:t>
            </a:r>
            <a:r>
              <a:rPr lang="en-GB" sz="1200" dirty="0">
                <a:solidFill>
                  <a:schemeClr val="bg1"/>
                </a:solidFill>
              </a:rPr>
              <a:t>and </a:t>
            </a:r>
            <a:r>
              <a:rPr lang="en-GB" sz="1200" dirty="0">
                <a:solidFill>
                  <a:schemeClr val="bg1"/>
                </a:solidFill>
                <a:latin typeface="Consolas" panose="020B0609020204030204" pitchFamily="49" charset="0"/>
              </a:rPr>
              <a:t>None None </a:t>
            </a:r>
            <a:r>
              <a:rPr lang="en-GB" sz="1200" dirty="0">
                <a:solidFill>
                  <a:schemeClr val="bg1"/>
                </a:solidFill>
              </a:rPr>
              <a:t>– these represent a failure to land.</a:t>
            </a:r>
          </a:p>
          <a:p>
            <a:pPr marL="520700" lvl="1" indent="-342900"/>
            <a:endParaRPr lang="en-GB" sz="1200" dirty="0">
              <a:solidFill>
                <a:schemeClr val="bg1"/>
              </a:solidFill>
            </a:endParaRPr>
          </a:p>
          <a:p>
            <a:pPr lvl="1" indent="0">
              <a:buNone/>
            </a:pPr>
            <a:r>
              <a:rPr lang="en-GB" sz="1600" dirty="0">
                <a:solidFill>
                  <a:schemeClr val="bg1"/>
                </a:solidFill>
              </a:rPr>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solidFill>
                  <a:schemeClr val="bg1"/>
                </a:solidFill>
              </a:rPr>
              <a:t>Defining a set of unsuccessful (bad) outcomes, </a:t>
            </a:r>
            <a:r>
              <a:rPr lang="en-GB" sz="1200" dirty="0">
                <a:solidFill>
                  <a:schemeClr val="bg1"/>
                </a:solidFill>
                <a:latin typeface="Consolas" panose="020B0609020204030204" pitchFamily="49" charset="0"/>
              </a:rPr>
              <a:t>bad_outcome</a:t>
            </a:r>
          </a:p>
          <a:p>
            <a:pPr marL="463550" lvl="1" indent="-285750">
              <a:buFont typeface="+mj-lt"/>
              <a:buAutoNum type="arabicPeriod"/>
            </a:pPr>
            <a:r>
              <a:rPr lang="en-GB" sz="1200" dirty="0">
                <a:solidFill>
                  <a:schemeClr val="bg1"/>
                </a:solidFill>
              </a:rPr>
              <a:t>Creating a list, </a:t>
            </a:r>
            <a:r>
              <a:rPr lang="en-GB" sz="1200" dirty="0">
                <a:solidFill>
                  <a:schemeClr val="bg1"/>
                </a:solidFill>
                <a:latin typeface="Consolas" panose="020B0609020204030204" pitchFamily="49" charset="0"/>
              </a:rPr>
              <a:t>landing_class</a:t>
            </a:r>
            <a:r>
              <a:rPr lang="en-GB" sz="1200" dirty="0">
                <a:solidFill>
                  <a:schemeClr val="bg1"/>
                </a:solidFill>
              </a:rPr>
              <a:t>, where the element is 0 if the corresponding  row  in  </a:t>
            </a:r>
            <a:r>
              <a:rPr lang="en-GB" sz="1200" dirty="0">
                <a:solidFill>
                  <a:schemeClr val="bg1"/>
                </a:solidFill>
                <a:latin typeface="Consolas" panose="020B0609020204030204" pitchFamily="49" charset="0"/>
              </a:rPr>
              <a:t>Outcome </a:t>
            </a:r>
            <a:r>
              <a:rPr lang="en-GB" sz="1200" dirty="0">
                <a:solidFill>
                  <a:schemeClr val="bg1"/>
                </a:solidFill>
              </a:rPr>
              <a:t>is in the set </a:t>
            </a:r>
            <a:r>
              <a:rPr lang="en-GB" sz="1200" dirty="0">
                <a:solidFill>
                  <a:schemeClr val="bg1"/>
                </a:solidFill>
                <a:latin typeface="Consolas" panose="020B0609020204030204" pitchFamily="49" charset="0"/>
              </a:rPr>
              <a:t>bad_outcome</a:t>
            </a:r>
            <a:r>
              <a:rPr lang="en-GB" sz="1200" dirty="0">
                <a:solidFill>
                  <a:schemeClr val="bg1"/>
                </a:solidFill>
              </a:rPr>
              <a:t>, otherwise, it’s 1. </a:t>
            </a:r>
          </a:p>
          <a:p>
            <a:pPr marL="463550" lvl="1" indent="-285750">
              <a:buFont typeface="+mj-lt"/>
              <a:buAutoNum type="arabicPeriod"/>
            </a:pPr>
            <a:r>
              <a:rPr lang="en-GB" sz="1200" dirty="0">
                <a:solidFill>
                  <a:schemeClr val="bg1"/>
                </a:solidFill>
              </a:rPr>
              <a:t>Create a </a:t>
            </a:r>
            <a:r>
              <a:rPr lang="en-GB" sz="1200" dirty="0">
                <a:solidFill>
                  <a:schemeClr val="bg1"/>
                </a:solidFill>
                <a:latin typeface="Consolas" panose="020B0609020204030204" pitchFamily="49" charset="0"/>
              </a:rPr>
              <a:t>Class</a:t>
            </a:r>
            <a:r>
              <a:rPr lang="en-GB" sz="1200" dirty="0">
                <a:solidFill>
                  <a:schemeClr val="bg1"/>
                </a:solidFill>
              </a:rPr>
              <a:t> column that  contains the values from the list </a:t>
            </a:r>
            <a:r>
              <a:rPr lang="en-GB" sz="1200" dirty="0">
                <a:solidFill>
                  <a:schemeClr val="bg1"/>
                </a:solidFill>
                <a:latin typeface="Consolas" panose="020B0609020204030204" pitchFamily="49" charset="0"/>
              </a:rPr>
              <a:t>landing_class </a:t>
            </a:r>
          </a:p>
          <a:p>
            <a:pPr marL="463550" lvl="1" indent="-285750">
              <a:buFont typeface="+mj-lt"/>
              <a:buAutoNum type="arabicPeriod"/>
            </a:pPr>
            <a:r>
              <a:rPr lang="en-GB" sz="1200" dirty="0">
                <a:solidFill>
                  <a:schemeClr val="bg1"/>
                </a:solidFill>
              </a:rPr>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http://schemas.microsoft.com/office/2006/documentManagement/types"/>
    <ds:schemaRef ds:uri="http://schemas.microsoft.com/office/infopath/2007/PartnerControls"/>
    <ds:schemaRef ds:uri="http://purl.org/dc/dcmitype/"/>
    <ds:schemaRef ds:uri="http://purl.org/dc/terms/"/>
    <ds:schemaRef ds:uri="http://schemas.openxmlformats.org/package/2006/metadata/core-properties"/>
    <ds:schemaRef ds:uri="http://schemas.microsoft.com/office/2006/metadata/properties"/>
    <ds:schemaRef ds:uri="31fa4da7-ec37-47f4-9a31-fa58fa1a2f22"/>
    <ds:schemaRef ds:uri="http://www.w3.org/XML/1998/namespace"/>
    <ds:schemaRef ds:uri="http://purl.org/dc/elements/1.1/"/>
  </ds:schemaRefs>
</ds:datastoreItem>
</file>

<file path=customXml/itemProps3.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31153</TotalTime>
  <Words>3670</Words>
  <Application>Microsoft Office PowerPoint</Application>
  <PresentationFormat>Widescreen</PresentationFormat>
  <Paragraphs>464</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VSMASS. PAYLOAD</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Atishay Jain</dc:creator>
  <cp:lastModifiedBy>ATISHAY JAIN 5209</cp:lastModifiedBy>
  <cp:revision>75</cp:revision>
  <cp:lastPrinted>2000-01-01T00:00:00Z</cp:lastPrinted>
  <dcterms:created xsi:type="dcterms:W3CDTF">2022-01-15T17:28:45Z</dcterms:created>
  <dcterms:modified xsi:type="dcterms:W3CDTF">2024-05-31T18:32:52Z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